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84" r:id="rId3"/>
    <p:sldId id="258" r:id="rId4"/>
    <p:sldId id="266" r:id="rId5"/>
    <p:sldId id="267" r:id="rId6"/>
    <p:sldId id="270" r:id="rId7"/>
    <p:sldId id="293" r:id="rId8"/>
    <p:sldId id="285" r:id="rId9"/>
    <p:sldId id="286" r:id="rId10"/>
    <p:sldId id="287" r:id="rId11"/>
    <p:sldId id="288" r:id="rId12"/>
    <p:sldId id="289" r:id="rId13"/>
    <p:sldId id="291" r:id="rId14"/>
    <p:sldId id="295" r:id="rId15"/>
    <p:sldId id="296" r:id="rId16"/>
    <p:sldId id="283" r:id="rId17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477"/>
    <a:srgbClr val="CCCC00"/>
    <a:srgbClr val="D9D9D9"/>
    <a:srgbClr val="004D86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1" autoAdjust="0"/>
    <p:restoredTop sz="94657" autoAdjust="0"/>
  </p:normalViewPr>
  <p:slideViewPr>
    <p:cSldViewPr showGuides="1">
      <p:cViewPr varScale="1">
        <p:scale>
          <a:sx n="109" d="100"/>
          <a:sy n="109" d="100"/>
        </p:scale>
        <p:origin x="492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smtClean="0"/>
              <a:t>마스터 텍스트 스타일 편집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2E1CAEE-E13B-4937-8400-0AD6154EBE13}" type="slidenum">
              <a:rPr lang="ko-KR" altLang="en-US" smtClean="0"/>
              <a:pPr/>
              <a:t>13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206604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397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696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16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 smtClean="0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3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626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2E1CAEE-E13B-4937-8400-0AD6154EBE13}" type="slidenum">
              <a:rPr lang="ko-KR" altLang="en-US" smtClean="0"/>
              <a:pPr/>
              <a:t>8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98360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2E1CAEE-E13B-4937-8400-0AD6154EBE13}" type="slidenum">
              <a:rPr lang="ko-KR" altLang="en-US" smtClean="0"/>
              <a:pPr/>
              <a:t>9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689784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2E1CAEE-E13B-4937-8400-0AD6154EBE13}" type="slidenum">
              <a:rPr lang="ko-KR" altLang="en-US" smtClean="0"/>
              <a:pPr/>
              <a:t>10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559127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2E1CAEE-E13B-4937-8400-0AD6154EBE13}" type="slidenum">
              <a:rPr lang="ko-KR" altLang="en-US" smtClean="0"/>
              <a:pPr/>
              <a:t>11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884983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2E1CAEE-E13B-4937-8400-0AD6154EBE13}" type="slidenum">
              <a:rPr lang="ko-KR" altLang="en-US" smtClean="0"/>
              <a:pPr/>
              <a:t>12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664416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922E1-04C3-456F-8935-E5B0EFBF4407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D1CA-2A8C-46DF-9E44-70ECF36A974E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57A84-02F1-486A-8F11-2D8D83247340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12F5-50A3-41B9-AA89-7F592FBA11B8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9E74-88BD-4AF6-9C11-9F805AB7870C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9A1A-13C8-4F57-ADCD-5F9764BA6419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BEBB2-481A-4997-B957-D744C54EF48B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465A-211D-454B-A4E9-EDA16A2794FD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67BA3-80C9-4383-9460-A9FBA6E09A03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83409-85BA-4EF9-AD99-136F8CDE0F21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FCA2-CC03-46AA-98F5-60FBE148B22C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FFC2A3-58AF-403D-8450-50863AF9697E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9" name="그룹 13"/>
          <p:cNvGrpSpPr>
            <a:grpSpLocks/>
          </p:cNvGrpSpPr>
          <p:nvPr/>
        </p:nvGrpSpPr>
        <p:grpSpPr bwMode="auto">
          <a:xfrm>
            <a:off x="3277207" y="2700935"/>
            <a:ext cx="5689379" cy="1015404"/>
            <a:chOff x="3682278" y="2903372"/>
            <a:chExt cx="4817261" cy="861970"/>
          </a:xfrm>
        </p:grpSpPr>
        <p:cxnSp>
          <p:nvCxnSpPr>
            <p:cNvPr id="11" name="Straight Connector 8">
              <a:extLst/>
            </p:cNvPr>
            <p:cNvCxnSpPr/>
            <p:nvPr/>
          </p:nvCxnSpPr>
          <p:spPr bwMode="auto">
            <a:xfrm>
              <a:off x="4727516" y="3765342"/>
              <a:ext cx="274879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3682278" y="2903372"/>
              <a:ext cx="4817261" cy="7838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5400" spc="-3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Goodee</a:t>
              </a:r>
              <a:r>
                <a:rPr kumimoji="0" lang="en-US" altLang="ko-KR" sz="540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 Tile MES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463" y="3541713"/>
            <a:ext cx="7329487" cy="153888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C</a:t>
            </a:r>
            <a:r>
              <a:rPr kumimoji="0"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#</a:t>
            </a:r>
            <a:r>
              <a:rPr kumimoji="0"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기반 </a:t>
            </a:r>
            <a:r>
              <a:rPr kumimoji="0"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산업자동화</a:t>
            </a:r>
            <a:endParaRPr kumimoji="0"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SW </a:t>
            </a:r>
            <a:r>
              <a:rPr kumimoji="0"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개발자</a:t>
            </a:r>
            <a:r>
              <a:rPr kumimoji="0"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kumimoji="0"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양성과정</a:t>
            </a:r>
            <a:r>
              <a:rPr kumimoji="0"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(GDC10 Team2)</a:t>
            </a:r>
            <a:endParaRPr kumimoji="0"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81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425824" y="2132548"/>
            <a:ext cx="8452644" cy="4623437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8974683" y="2166723"/>
            <a:ext cx="309718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Tx/>
              <a:buChar char="-"/>
            </a:pPr>
            <a:r>
              <a:rPr kumimoji="0"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기능정의서를 기반으로 </a:t>
            </a:r>
            <a:r>
              <a:rPr kumimoji="0" lang="en-US" altLang="ko-KR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MES </a:t>
            </a: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프로그램에서 구현해야하는 </a:t>
            </a: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요구사항을 정의</a:t>
            </a:r>
            <a:endParaRPr kumimoji="0"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요구사항 정의서</a:t>
            </a:r>
            <a:endParaRPr kumimoji="0" lang="ar-SA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3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36" name="양쪽 모서리가 둥근 사각형 35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37" name="양쪽 모서리가 둥근 사각형 36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38" name="양쪽 모서리가 둥근 사각형 37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39" name="양쪽 모서리가 둥근 사각형 38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42" name="양쪽 모서리가 둥근 사각형 41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32" y="2195512"/>
            <a:ext cx="8388428" cy="444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65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425824" y="2132548"/>
            <a:ext cx="8452644" cy="4623437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8974683" y="2166723"/>
            <a:ext cx="30971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Tx/>
              <a:buChar char="-"/>
            </a:pPr>
            <a:r>
              <a:rPr kumimoji="0" lang="en-US" altLang="ko-KR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MES </a:t>
            </a: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개발을 위해 필요한 테이블과 컬럼 설계</a:t>
            </a:r>
            <a:endParaRPr kumimoji="0"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테이블정의서</a:t>
            </a:r>
            <a:endParaRPr kumimoji="0" lang="ar-SA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3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36" name="양쪽 모서리가 둥근 사각형 35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37" name="양쪽 모서리가 둥근 사각형 36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38" name="양쪽 모서리가 둥근 사각형 37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39" name="양쪽 모서리가 둥근 사각형 38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42" name="양쪽 모서리가 둥근 사각형 41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4" y="2160866"/>
            <a:ext cx="8452644" cy="459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63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425824" y="2132548"/>
            <a:ext cx="8452644" cy="4623437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8974683" y="2166723"/>
            <a:ext cx="30971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Tx/>
              <a:buChar char="-"/>
            </a:pP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테이블정의서</a:t>
            </a: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</a:t>
            </a: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기반으로</a:t>
            </a:r>
            <a:r>
              <a:rPr kumimoji="0"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en-US" altLang="ko-KR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ERD </a:t>
            </a: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  <a:endParaRPr kumimoji="0"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3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36" name="양쪽 모서리가 둥근 사각형 35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37" name="양쪽 모서리가 둥근 사각형 36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38" name="양쪽 모서리가 둥근 사각형 37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39" name="양쪽 모서리가 둥근 사각형 38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42" name="양쪽 모서리가 둥근 사각형 41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4" y="2111182"/>
            <a:ext cx="7822826" cy="464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11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425824" y="2132548"/>
            <a:ext cx="8452644" cy="4623437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8974683" y="2166723"/>
            <a:ext cx="30971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Tx/>
              <a:buChar char="-"/>
            </a:pP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일정관리</a:t>
            </a:r>
            <a:r>
              <a:rPr kumimoji="0" lang="en-US" altLang="ko-KR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진행도 파악을 위해 일정 계획 및  관리</a:t>
            </a:r>
            <a:endParaRPr kumimoji="0"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일정표</a:t>
            </a:r>
            <a:endParaRPr kumimoji="0" lang="ko-KR" altLang="en-US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8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19" name="양쪽 모서리가 둥근 사각형 18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30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32" name="양쪽 모서리가 둥근 사각형 31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06" y="2199296"/>
            <a:ext cx="7758080" cy="45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72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743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12734" y="1556792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ko-KR" altLang="en-US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7" name="모서리가 둥근 직사각형 48">
            <a:extLst>
              <a:ext uri="{FF2B5EF4-FFF2-40B4-BE49-F238E27FC236}">
                <a16:creationId xmlns:a16="http://schemas.microsoft.com/office/drawing/2014/main" id="{EA521E12-453D-4AAD-A9C6-17F3DD3171C2}"/>
              </a:ext>
            </a:extLst>
          </p:cNvPr>
          <p:cNvSpPr/>
          <p:nvPr/>
        </p:nvSpPr>
        <p:spPr bwMode="auto">
          <a:xfrm>
            <a:off x="2223758" y="6047154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MES</a:t>
            </a:r>
            <a:r>
              <a:rPr kumimoji="0" lang="ko-KR" altLang="en-US" sz="1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kumimoji="0" lang="en-US" altLang="ko-KR" sz="1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– </a:t>
            </a:r>
            <a:r>
              <a:rPr kumimoji="0" lang="ko-KR" altLang="en-US" sz="1200" dirty="0" smtClean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사용자그룹별권한설정</a:t>
            </a:r>
            <a:endParaRPr kumimoji="0" lang="ko-KR" altLang="en-US" sz="12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8" name="Text Box 44">
            <a:extLst>
              <a:ext uri="{FF2B5EF4-FFF2-40B4-BE49-F238E27FC236}">
                <a16:creationId xmlns:a16="http://schemas.microsoft.com/office/drawing/2014/main" id="{9F4F27EB-0142-4E28-B0A3-23011465098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03839" y="2203172"/>
            <a:ext cx="5156967" cy="3420000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22" name="모서리가 둥근 직사각형 48">
            <a:extLst>
              <a:ext uri="{FF2B5EF4-FFF2-40B4-BE49-F238E27FC236}">
                <a16:creationId xmlns:a16="http://schemas.microsoft.com/office/drawing/2014/main" id="{E4270D8E-7625-451E-B22D-ED5E3BB2509A}"/>
              </a:ext>
            </a:extLst>
          </p:cNvPr>
          <p:cNvSpPr/>
          <p:nvPr/>
        </p:nvSpPr>
        <p:spPr bwMode="auto">
          <a:xfrm>
            <a:off x="8257906" y="6070657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dirty="0" smtClean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MES - </a:t>
            </a:r>
            <a:r>
              <a:rPr kumimoji="0" lang="ko-KR" altLang="en-US" sz="1400" dirty="0" err="1" smtClean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시유작업시지생성</a:t>
            </a:r>
            <a:endParaRPr kumimoji="0" lang="ko-KR" altLang="en-US" sz="14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3" name="Text Box 44">
            <a:extLst>
              <a:ext uri="{FF2B5EF4-FFF2-40B4-BE49-F238E27FC236}">
                <a16:creationId xmlns:a16="http://schemas.microsoft.com/office/drawing/2014/main" id="{E0D4C02B-7A41-4CF2-8C27-D006726E652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542038" y="2203170"/>
            <a:ext cx="5156967" cy="3420000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F72A43-CFC8-40A7-8551-B6514896D5D7}"/>
              </a:ext>
            </a:extLst>
          </p:cNvPr>
          <p:cNvSpPr/>
          <p:nvPr/>
        </p:nvSpPr>
        <p:spPr>
          <a:xfrm>
            <a:off x="7202599" y="2496578"/>
            <a:ext cx="713014" cy="216024"/>
          </a:xfrm>
          <a:prstGeom prst="rect">
            <a:avLst/>
          </a:prstGeom>
          <a:solidFill>
            <a:srgbClr val="F5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21F2D90-7517-469B-92CB-0DC287B0B20B}"/>
              </a:ext>
            </a:extLst>
          </p:cNvPr>
          <p:cNvGrpSpPr/>
          <p:nvPr/>
        </p:nvGrpSpPr>
        <p:grpSpPr>
          <a:xfrm>
            <a:off x="4216899" y="246060"/>
            <a:ext cx="7969247" cy="369889"/>
            <a:chOff x="4216899" y="246060"/>
            <a:chExt cx="7969247" cy="369889"/>
          </a:xfrm>
        </p:grpSpPr>
        <p:sp>
          <p:nvSpPr>
            <p:cNvPr id="47" name="양쪽 모서리가 둥근 사각형 21">
              <a:extLst>
                <a:ext uri="{FF2B5EF4-FFF2-40B4-BE49-F238E27FC236}">
                  <a16:creationId xmlns:a16="http://schemas.microsoft.com/office/drawing/2014/main" id="{3F8FE9F9-5F48-4972-91D0-AD463D81B147}"/>
                </a:ext>
              </a:extLst>
            </p:cNvPr>
            <p:cNvSpPr/>
            <p:nvPr/>
          </p:nvSpPr>
          <p:spPr bwMode="auto">
            <a:xfrm flipH="1">
              <a:off x="4216899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8" name="양쪽 모서리가 둥근 사각형 23">
              <a:extLst>
                <a:ext uri="{FF2B5EF4-FFF2-40B4-BE49-F238E27FC236}">
                  <a16:creationId xmlns:a16="http://schemas.microsoft.com/office/drawing/2014/main" id="{F3698AB4-7BB0-4BC6-A5A2-D4A138678122}"/>
                </a:ext>
              </a:extLst>
            </p:cNvPr>
            <p:cNvSpPr/>
            <p:nvPr/>
          </p:nvSpPr>
          <p:spPr bwMode="auto">
            <a:xfrm flipH="1">
              <a:off x="5317037" y="246061"/>
              <a:ext cx="1327150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49" name="양쪽 모서리가 둥근 사각형 24">
              <a:extLst>
                <a:ext uri="{FF2B5EF4-FFF2-40B4-BE49-F238E27FC236}">
                  <a16:creationId xmlns:a16="http://schemas.microsoft.com/office/drawing/2014/main" id="{2E7B853B-FDD1-4222-AFED-5B1D0890BBE3}"/>
                </a:ext>
              </a:extLst>
            </p:cNvPr>
            <p:cNvSpPr/>
            <p:nvPr/>
          </p:nvSpPr>
          <p:spPr bwMode="auto">
            <a:xfrm flipH="1">
              <a:off x="6420349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0" name="양쪽 모서리가 둥근 사각형 25">
              <a:extLst>
                <a:ext uri="{FF2B5EF4-FFF2-40B4-BE49-F238E27FC236}">
                  <a16:creationId xmlns:a16="http://schemas.microsoft.com/office/drawing/2014/main" id="{C7C45F57-9A7F-4EC2-849A-92D689284F43}"/>
                </a:ext>
              </a:extLst>
            </p:cNvPr>
            <p:cNvSpPr/>
            <p:nvPr/>
          </p:nvSpPr>
          <p:spPr bwMode="auto">
            <a:xfrm flipH="1">
              <a:off x="7496673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26">
              <a:extLst>
                <a:ext uri="{FF2B5EF4-FFF2-40B4-BE49-F238E27FC236}">
                  <a16:creationId xmlns:a16="http://schemas.microsoft.com/office/drawing/2014/main" id="{86315AF8-BEC2-4F78-A22E-06CA1918EA97}"/>
                </a:ext>
              </a:extLst>
            </p:cNvPr>
            <p:cNvSpPr/>
            <p:nvPr/>
          </p:nvSpPr>
          <p:spPr bwMode="auto">
            <a:xfrm flipH="1">
              <a:off x="8579848" y="246060"/>
              <a:ext cx="1328738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27">
              <a:extLst>
                <a:ext uri="{FF2B5EF4-FFF2-40B4-BE49-F238E27FC236}">
                  <a16:creationId xmlns:a16="http://schemas.microsoft.com/office/drawing/2014/main" id="{101B56AF-5323-45B5-91D6-E3D0641F8D41}"/>
                </a:ext>
              </a:extLst>
            </p:cNvPr>
            <p:cNvSpPr/>
            <p:nvPr/>
          </p:nvSpPr>
          <p:spPr bwMode="auto">
            <a:xfrm flipH="1">
              <a:off x="9757773" y="246060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1" name="양쪽 모서리가 둥근 사각형 28">
              <a:extLst>
                <a:ext uri="{FF2B5EF4-FFF2-40B4-BE49-F238E27FC236}">
                  <a16:creationId xmlns:a16="http://schemas.microsoft.com/office/drawing/2014/main" id="{4B6695F3-50B5-4972-B39C-901EA4EB39CF}"/>
                </a:ext>
              </a:extLst>
            </p:cNvPr>
            <p:cNvSpPr/>
            <p:nvPr/>
          </p:nvSpPr>
          <p:spPr bwMode="auto">
            <a:xfrm flipH="1">
              <a:off x="10862171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39" y="2564904"/>
            <a:ext cx="5156967" cy="27290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037" y="2564904"/>
            <a:ext cx="5172537" cy="272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36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743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12734" y="1556792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ko-KR" altLang="en-US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7" name="모서리가 둥근 직사각형 48">
            <a:extLst>
              <a:ext uri="{FF2B5EF4-FFF2-40B4-BE49-F238E27FC236}">
                <a16:creationId xmlns:a16="http://schemas.microsoft.com/office/drawing/2014/main" id="{EA521E12-453D-4AAD-A9C6-17F3DD3171C2}"/>
              </a:ext>
            </a:extLst>
          </p:cNvPr>
          <p:cNvSpPr/>
          <p:nvPr/>
        </p:nvSpPr>
        <p:spPr bwMode="auto">
          <a:xfrm>
            <a:off x="2223758" y="6047154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 smtClean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POP – </a:t>
            </a:r>
            <a:r>
              <a:rPr kumimoji="0" lang="ko-KR" altLang="en-US" sz="1200" dirty="0" smtClean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작업지시 </a:t>
            </a:r>
            <a:r>
              <a:rPr kumimoji="0" lang="en-US" altLang="ko-KR" sz="1200" dirty="0" smtClean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Main</a:t>
            </a:r>
            <a:endParaRPr kumimoji="0" lang="ko-KR" altLang="en-US" sz="12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8" name="Text Box 44">
            <a:extLst>
              <a:ext uri="{FF2B5EF4-FFF2-40B4-BE49-F238E27FC236}">
                <a16:creationId xmlns:a16="http://schemas.microsoft.com/office/drawing/2014/main" id="{9F4F27EB-0142-4E28-B0A3-23011465098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03839" y="2203172"/>
            <a:ext cx="5156967" cy="3420000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22" name="모서리가 둥근 직사각형 48">
            <a:extLst>
              <a:ext uri="{FF2B5EF4-FFF2-40B4-BE49-F238E27FC236}">
                <a16:creationId xmlns:a16="http://schemas.microsoft.com/office/drawing/2014/main" id="{E4270D8E-7625-451E-B22D-ED5E3BB2509A}"/>
              </a:ext>
            </a:extLst>
          </p:cNvPr>
          <p:cNvSpPr/>
          <p:nvPr/>
        </p:nvSpPr>
        <p:spPr bwMode="auto">
          <a:xfrm>
            <a:off x="8257906" y="6070657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dirty="0" smtClean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EIS - 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품목별거래현황조회</a:t>
            </a:r>
            <a:endParaRPr kumimoji="0" lang="ko-KR" altLang="en-US" sz="14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3" name="Text Box 44">
            <a:extLst>
              <a:ext uri="{FF2B5EF4-FFF2-40B4-BE49-F238E27FC236}">
                <a16:creationId xmlns:a16="http://schemas.microsoft.com/office/drawing/2014/main" id="{E0D4C02B-7A41-4CF2-8C27-D006726E652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542038" y="2203170"/>
            <a:ext cx="5156967" cy="3420000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F72A43-CFC8-40A7-8551-B6514896D5D7}"/>
              </a:ext>
            </a:extLst>
          </p:cNvPr>
          <p:cNvSpPr/>
          <p:nvPr/>
        </p:nvSpPr>
        <p:spPr>
          <a:xfrm>
            <a:off x="7202599" y="2496578"/>
            <a:ext cx="713014" cy="216024"/>
          </a:xfrm>
          <a:prstGeom prst="rect">
            <a:avLst/>
          </a:prstGeom>
          <a:solidFill>
            <a:srgbClr val="F5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21F2D90-7517-469B-92CB-0DC287B0B20B}"/>
              </a:ext>
            </a:extLst>
          </p:cNvPr>
          <p:cNvGrpSpPr/>
          <p:nvPr/>
        </p:nvGrpSpPr>
        <p:grpSpPr>
          <a:xfrm>
            <a:off x="4216899" y="246060"/>
            <a:ext cx="7969247" cy="369889"/>
            <a:chOff x="4216899" y="246060"/>
            <a:chExt cx="7969247" cy="369889"/>
          </a:xfrm>
        </p:grpSpPr>
        <p:sp>
          <p:nvSpPr>
            <p:cNvPr id="47" name="양쪽 모서리가 둥근 사각형 21">
              <a:extLst>
                <a:ext uri="{FF2B5EF4-FFF2-40B4-BE49-F238E27FC236}">
                  <a16:creationId xmlns:a16="http://schemas.microsoft.com/office/drawing/2014/main" id="{3F8FE9F9-5F48-4972-91D0-AD463D81B147}"/>
                </a:ext>
              </a:extLst>
            </p:cNvPr>
            <p:cNvSpPr/>
            <p:nvPr/>
          </p:nvSpPr>
          <p:spPr bwMode="auto">
            <a:xfrm flipH="1">
              <a:off x="4216899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8" name="양쪽 모서리가 둥근 사각형 23">
              <a:extLst>
                <a:ext uri="{FF2B5EF4-FFF2-40B4-BE49-F238E27FC236}">
                  <a16:creationId xmlns:a16="http://schemas.microsoft.com/office/drawing/2014/main" id="{F3698AB4-7BB0-4BC6-A5A2-D4A138678122}"/>
                </a:ext>
              </a:extLst>
            </p:cNvPr>
            <p:cNvSpPr/>
            <p:nvPr/>
          </p:nvSpPr>
          <p:spPr bwMode="auto">
            <a:xfrm flipH="1">
              <a:off x="5317037" y="246061"/>
              <a:ext cx="1327150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49" name="양쪽 모서리가 둥근 사각형 24">
              <a:extLst>
                <a:ext uri="{FF2B5EF4-FFF2-40B4-BE49-F238E27FC236}">
                  <a16:creationId xmlns:a16="http://schemas.microsoft.com/office/drawing/2014/main" id="{2E7B853B-FDD1-4222-AFED-5B1D0890BBE3}"/>
                </a:ext>
              </a:extLst>
            </p:cNvPr>
            <p:cNvSpPr/>
            <p:nvPr/>
          </p:nvSpPr>
          <p:spPr bwMode="auto">
            <a:xfrm flipH="1">
              <a:off x="6420349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0" name="양쪽 모서리가 둥근 사각형 25">
              <a:extLst>
                <a:ext uri="{FF2B5EF4-FFF2-40B4-BE49-F238E27FC236}">
                  <a16:creationId xmlns:a16="http://schemas.microsoft.com/office/drawing/2014/main" id="{C7C45F57-9A7F-4EC2-849A-92D689284F43}"/>
                </a:ext>
              </a:extLst>
            </p:cNvPr>
            <p:cNvSpPr/>
            <p:nvPr/>
          </p:nvSpPr>
          <p:spPr bwMode="auto">
            <a:xfrm flipH="1">
              <a:off x="7496673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26">
              <a:extLst>
                <a:ext uri="{FF2B5EF4-FFF2-40B4-BE49-F238E27FC236}">
                  <a16:creationId xmlns:a16="http://schemas.microsoft.com/office/drawing/2014/main" id="{86315AF8-BEC2-4F78-A22E-06CA1918EA97}"/>
                </a:ext>
              </a:extLst>
            </p:cNvPr>
            <p:cNvSpPr/>
            <p:nvPr/>
          </p:nvSpPr>
          <p:spPr bwMode="auto">
            <a:xfrm flipH="1">
              <a:off x="8579848" y="246060"/>
              <a:ext cx="1328738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27">
              <a:extLst>
                <a:ext uri="{FF2B5EF4-FFF2-40B4-BE49-F238E27FC236}">
                  <a16:creationId xmlns:a16="http://schemas.microsoft.com/office/drawing/2014/main" id="{101B56AF-5323-45B5-91D6-E3D0641F8D41}"/>
                </a:ext>
              </a:extLst>
            </p:cNvPr>
            <p:cNvSpPr/>
            <p:nvPr/>
          </p:nvSpPr>
          <p:spPr bwMode="auto">
            <a:xfrm flipH="1">
              <a:off x="9757773" y="246060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1" name="양쪽 모서리가 둥근 사각형 28">
              <a:extLst>
                <a:ext uri="{FF2B5EF4-FFF2-40B4-BE49-F238E27FC236}">
                  <a16:creationId xmlns:a16="http://schemas.microsoft.com/office/drawing/2014/main" id="{4B6695F3-50B5-4972-B39C-901EA4EB39CF}"/>
                </a:ext>
              </a:extLst>
            </p:cNvPr>
            <p:cNvSpPr/>
            <p:nvPr/>
          </p:nvSpPr>
          <p:spPr bwMode="auto">
            <a:xfrm flipH="1">
              <a:off x="10862171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71" y="2589318"/>
            <a:ext cx="5180924" cy="27118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127" y="2645563"/>
            <a:ext cx="5145202" cy="259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1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>
              <a:extLst/>
            </p:cNvPr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pic>
        <p:nvPicPr>
          <p:cNvPr id="33800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제안</a:t>
            </a:r>
            <a:r>
              <a:rPr kumimoji="0"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70" name="Straight Connector 6"/>
          <p:cNvCxnSpPr/>
          <p:nvPr/>
        </p:nvCxnSpPr>
        <p:spPr>
          <a:xfrm>
            <a:off x="6321425" y="3995738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48"/>
          <p:cNvSpPr/>
          <p:nvPr/>
        </p:nvSpPr>
        <p:spPr>
          <a:xfrm>
            <a:off x="618013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3" name="TextBox 4"/>
          <p:cNvSpPr txBox="1">
            <a:spLocks noChangeArrowheads="1"/>
          </p:cNvSpPr>
          <p:nvPr/>
        </p:nvSpPr>
        <p:spPr bwMode="auto">
          <a:xfrm>
            <a:off x="619442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54" name="TextBox 72"/>
          <p:cNvSpPr txBox="1">
            <a:spLocks noChangeArrowheads="1"/>
          </p:cNvSpPr>
          <p:nvPr/>
        </p:nvSpPr>
        <p:spPr bwMode="auto">
          <a:xfrm>
            <a:off x="6926263" y="3659188"/>
            <a:ext cx="340836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구현화면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36" name="Straight Connector 6"/>
          <p:cNvCxnSpPr/>
          <p:nvPr/>
        </p:nvCxnSpPr>
        <p:spPr>
          <a:xfrm>
            <a:off x="6357938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48"/>
          <p:cNvSpPr/>
          <p:nvPr/>
        </p:nvSpPr>
        <p:spPr>
          <a:xfrm>
            <a:off x="6189663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8" name="TextBox 57"/>
          <p:cNvSpPr txBox="1">
            <a:spLocks noChangeArrowheads="1"/>
          </p:cNvSpPr>
          <p:nvPr/>
        </p:nvSpPr>
        <p:spPr bwMode="auto">
          <a:xfrm>
            <a:off x="6962775" y="4498975"/>
            <a:ext cx="34083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프로젝트를 마치며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60" name="TextBox 4"/>
          <p:cNvSpPr txBox="1">
            <a:spLocks noChangeArrowheads="1"/>
          </p:cNvSpPr>
          <p:nvPr/>
        </p:nvSpPr>
        <p:spPr bwMode="auto">
          <a:xfrm>
            <a:off x="6215063" y="4337050"/>
            <a:ext cx="503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683" y="2813994"/>
            <a:ext cx="4766592" cy="356733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7413" y="2390775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설명</a:t>
            </a:r>
            <a:r>
              <a:rPr kumimoji="0" lang="ko-KR" altLang="en-US" sz="1600" dirty="0" smtClean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176" name="직사각형 10"/>
          <p:cNvSpPr>
            <a:spLocks noChangeArrowheads="1"/>
          </p:cNvSpPr>
          <p:nvPr/>
        </p:nvSpPr>
        <p:spPr bwMode="auto">
          <a:xfrm>
            <a:off x="1127125" y="3071813"/>
            <a:ext cx="4575175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85750" indent="-285750" algn="just" eaLnBrk="1" hangingPunct="1">
              <a:lnSpc>
                <a:spcPct val="200000"/>
              </a:lnSpc>
              <a:spcBef>
                <a:spcPct val="0"/>
              </a:spcBef>
              <a:buFontTx/>
              <a:buChar char="-"/>
            </a:pPr>
            <a:r>
              <a:rPr kumimoji="0" lang="ko-KR" altLang="en-US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타일 공장 </a:t>
            </a:r>
            <a:r>
              <a:rPr kumimoji="0" lang="en-US" altLang="ko-KR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MES </a:t>
            </a:r>
            <a:r>
              <a:rPr kumimoji="0" lang="ko-KR" altLang="en-US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</a:t>
            </a:r>
            <a:r>
              <a:rPr kumimoji="0" lang="en-US" altLang="ko-KR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  <a:endParaRPr kumimoji="0" lang="en-US" altLang="ko-KR" sz="1700" dirty="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eaLnBrk="1" hangingPunct="1">
              <a:lnSpc>
                <a:spcPct val="200000"/>
              </a:lnSpc>
              <a:spcBef>
                <a:spcPct val="0"/>
              </a:spcBef>
              <a:buFontTx/>
              <a:buChar char="-"/>
            </a:pPr>
            <a:r>
              <a:rPr kumimoji="0" lang="ko-KR" altLang="en-US" sz="1700" dirty="0" err="1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기준정보</a:t>
            </a:r>
            <a:r>
              <a:rPr kumimoji="0" lang="ko-KR" altLang="en-US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관리 및 생산 관리를 위한 </a:t>
            </a:r>
            <a:r>
              <a:rPr kumimoji="0" lang="en-US" altLang="ko-KR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MES </a:t>
            </a:r>
            <a:r>
              <a:rPr kumimoji="0" lang="ko-KR" altLang="en-US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프로그램 개발</a:t>
            </a:r>
            <a:endParaRPr kumimoji="0" lang="en-US" altLang="ko-KR" sz="1700" dirty="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eaLnBrk="1" hangingPunct="1">
              <a:lnSpc>
                <a:spcPct val="200000"/>
              </a:lnSpc>
              <a:spcBef>
                <a:spcPct val="0"/>
              </a:spcBef>
              <a:buFontTx/>
              <a:buChar char="-"/>
            </a:pPr>
            <a:r>
              <a:rPr kumimoji="0" lang="ko-KR" altLang="en-US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현장 작업자들을 위한 </a:t>
            </a:r>
            <a:r>
              <a:rPr kumimoji="0" lang="en-US" altLang="ko-KR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POP</a:t>
            </a: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프로그램과</a:t>
            </a:r>
            <a:r>
              <a:rPr kumimoji="0" lang="en-US" altLang="ko-KR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관리자들을 위한 </a:t>
            </a:r>
            <a:r>
              <a:rPr kumimoji="0" lang="en-US" altLang="ko-KR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EIS(WEB) </a:t>
            </a:r>
            <a:r>
              <a:rPr kumimoji="0" lang="ko-KR" altLang="en-US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추가</a:t>
            </a:r>
            <a:r>
              <a:rPr kumimoji="0" lang="en-US" altLang="ko-KR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</a:t>
            </a:r>
            <a:endParaRPr kumimoji="0" lang="en-US" altLang="ko-KR" sz="17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8" y="678528"/>
            <a:chExt cx="370105" cy="5198744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7043" y="925323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7178" name="그림 2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4652963"/>
            <a:ext cx="2595563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그림 30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50" y="4667250"/>
            <a:ext cx="2595563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그림 3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900" y="2790825"/>
            <a:ext cx="2595563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그림 3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50" y="2809875"/>
            <a:ext cx="2595563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82" name="그룹 29"/>
          <p:cNvGrpSpPr>
            <a:grpSpLocks/>
          </p:cNvGrpSpPr>
          <p:nvPr/>
        </p:nvGrpSpPr>
        <p:grpSpPr bwMode="auto">
          <a:xfrm>
            <a:off x="6764338" y="3101975"/>
            <a:ext cx="1285875" cy="1216025"/>
            <a:chOff x="8402638" y="1579563"/>
            <a:chExt cx="1566862" cy="1482319"/>
          </a:xfrm>
        </p:grpSpPr>
        <p:sp>
          <p:nvSpPr>
            <p:cNvPr id="21" name="타원 20"/>
            <p:cNvSpPr/>
            <p:nvPr/>
          </p:nvSpPr>
          <p:spPr bwMode="auto">
            <a:xfrm>
              <a:off x="8456801" y="1579563"/>
              <a:ext cx="1454667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8746961" y="1844678"/>
              <a:ext cx="932380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3" name="Straight Connector 8">
              <a:extLst/>
            </p:cNvPr>
            <p:cNvCxnSpPr/>
            <p:nvPr/>
          </p:nvCxnSpPr>
          <p:spPr bwMode="auto">
            <a:xfrm>
              <a:off x="8690863" y="2278150"/>
              <a:ext cx="1003953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기준정보</a:t>
              </a:r>
              <a:r>
                <a:rPr kumimoji="0" lang="ko-KR" altLang="en-US" sz="1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 관리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9567863" y="3101975"/>
            <a:ext cx="1287462" cy="1216025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>
              <a:extLst/>
            </p:cNvPr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생산 </a:t>
              </a:r>
              <a:r>
                <a:rPr kumimoji="0" lang="ko-KR" altLang="en-US" sz="1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관리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757988" y="4968875"/>
            <a:ext cx="1287462" cy="1216025"/>
            <a:chOff x="8402638" y="1579563"/>
            <a:chExt cx="1566862" cy="1482319"/>
          </a:xfrm>
        </p:grpSpPr>
        <p:sp>
          <p:nvSpPr>
            <p:cNvPr id="31" name="타원 30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>
              <a:extLst/>
            </p:cNvPr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POP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9567863" y="4968875"/>
            <a:ext cx="1287462" cy="1216025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>
              <a:extLst/>
            </p:cNvPr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EIS(WEB)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MES </a:t>
            </a:r>
            <a:r>
              <a:rPr kumimoji="0" lang="ko-KR" altLang="en-US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프로젝트</a:t>
            </a:r>
            <a:endParaRPr kumimoji="0" lang="en-US" altLang="ko-KR" sz="20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1846263" y="1772816"/>
            <a:ext cx="1597025" cy="14192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3559175" y="2149053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윤종윤</a:t>
            </a:r>
            <a:r>
              <a:rPr kumimoji="0"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(</a:t>
            </a:r>
            <a:r>
              <a:rPr kumimoji="0"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팀장</a:t>
            </a:r>
            <a:r>
              <a:rPr kumimoji="0"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)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>
          <a:xfrm>
            <a:off x="3605213" y="2577678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>
            <a:spLocks/>
          </p:cNvSpPr>
          <p:nvPr/>
        </p:nvSpPr>
        <p:spPr>
          <a:xfrm>
            <a:off x="3611563" y="2720553"/>
            <a:ext cx="2483643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511925" y="1772816"/>
            <a:ext cx="1597025" cy="14192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8224838" y="2149053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이은실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83" name="Straight Connector 8"/>
          <p:cNvCxnSpPr/>
          <p:nvPr/>
        </p:nvCxnSpPr>
        <p:spPr>
          <a:xfrm>
            <a:off x="8272463" y="2577678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>
            <a:spLocks/>
          </p:cNvSpPr>
          <p:nvPr/>
        </p:nvSpPr>
        <p:spPr>
          <a:xfrm>
            <a:off x="8277225" y="2720553"/>
            <a:ext cx="31178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영업기회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고객사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영업일정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846263" y="3501008"/>
            <a:ext cx="1597025" cy="14192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3559175" y="3877245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한정연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1" name="Straight Connector 8"/>
          <p:cNvCxnSpPr/>
          <p:nvPr/>
        </p:nvCxnSpPr>
        <p:spPr>
          <a:xfrm>
            <a:off x="3605213" y="4305870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/>
          <p:cNvSpPr txBox="1">
            <a:spLocks/>
          </p:cNvSpPr>
          <p:nvPr/>
        </p:nvSpPr>
        <p:spPr>
          <a:xfrm>
            <a:off x="3611563" y="4448745"/>
            <a:ext cx="2733675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 </a:t>
            </a:r>
            <a:endParaRPr kumimoji="0"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CSS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수정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511925" y="3501008"/>
            <a:ext cx="1597025" cy="14192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224838" y="3877245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김인애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5" name="Straight Connector 8"/>
          <p:cNvCxnSpPr/>
          <p:nvPr/>
        </p:nvCxnSpPr>
        <p:spPr>
          <a:xfrm>
            <a:off x="8272463" y="4305870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2"/>
          <p:cNvSpPr txBox="1">
            <a:spLocks/>
          </p:cNvSpPr>
          <p:nvPr/>
        </p:nvSpPr>
        <p:spPr>
          <a:xfrm>
            <a:off x="8277225" y="4448745"/>
            <a:ext cx="24701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통계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고객등급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259013" y="2298278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259013" y="4026470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915150" y="2298278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915150" y="4026470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021638" y="-3538538"/>
            <a:ext cx="369888" cy="7967663"/>
            <a:chOff x="11783838" y="678528"/>
            <a:chExt cx="370104" cy="5198743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54" name="양쪽 모서리가 둥근 사각형 53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1846734" y="5250135"/>
            <a:ext cx="1597025" cy="14192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0" name="Text Placeholder 2"/>
          <p:cNvSpPr txBox="1">
            <a:spLocks/>
          </p:cNvSpPr>
          <p:nvPr/>
        </p:nvSpPr>
        <p:spPr>
          <a:xfrm>
            <a:off x="3559646" y="5626372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이승원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61" name="Straight Connector 8"/>
          <p:cNvCxnSpPr/>
          <p:nvPr/>
        </p:nvCxnSpPr>
        <p:spPr>
          <a:xfrm>
            <a:off x="3605684" y="6054997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2"/>
          <p:cNvSpPr txBox="1">
            <a:spLocks/>
          </p:cNvSpPr>
          <p:nvPr/>
        </p:nvSpPr>
        <p:spPr>
          <a:xfrm>
            <a:off x="3612034" y="6197872"/>
            <a:ext cx="2733675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 </a:t>
            </a:r>
            <a:endParaRPr kumimoji="0"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MES, EIS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259484" y="5775597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en-US" altLang="ko-KR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2023-01-11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~ </a:t>
            </a:r>
            <a:r>
              <a:rPr kumimoji="0" lang="en-US" altLang="ko-KR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2023-02-23</a:t>
            </a:r>
            <a:endParaRPr kumimoji="0" lang="en-US" altLang="ko-KR" sz="20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601790"/>
              </p:ext>
            </p:extLst>
          </p:nvPr>
        </p:nvGraphicFramePr>
        <p:xfrm>
          <a:off x="622300" y="2420888"/>
          <a:ext cx="10974388" cy="3608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분석/설계</a:t>
                      </a:r>
                      <a:endParaRPr lang="ko-KR" altLang="en-US" sz="1800" b="0" strike="noStrike" kern="1200" cap="none" dirty="0" smtClean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디자인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 smtClean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err="1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en-US" altLang="ko-KR" sz="1800" b="0" strike="noStrike" kern="1200" cap="none" dirty="0" smtClean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/</a:t>
                      </a:r>
                      <a:r>
                        <a:rPr lang="ko-KR" altLang="en-US" sz="1800" b="0" strike="noStrike" kern="1200" cap="none" dirty="0" err="1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발표준비</a:t>
                      </a:r>
                      <a:endParaRPr lang="ko-KR" altLang="en-US" sz="1800" b="0" strike="noStrike" kern="1200" cap="none" dirty="0" smtClean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</a:t>
                      </a:r>
                      <a:r>
                        <a:rPr lang="ko-KR" altLang="en-US" sz="1800" b="0" strike="noStrike" kern="1200" cap="none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  <a:endParaRPr lang="ko-KR" altLang="en-US" sz="1800" b="0" strike="noStrike" kern="1200" cap="none" dirty="0" smtClean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</a:t>
                      </a:r>
                      <a:r>
                        <a:rPr lang="ko-KR" altLang="en-US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</a:t>
                      </a:r>
                      <a:r>
                        <a:rPr lang="ko-KR" altLang="en-US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</a:t>
                      </a:r>
                      <a:r>
                        <a:rPr lang="ko-KR" altLang="en-US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</a:t>
                      </a:r>
                      <a:r>
                        <a:rPr lang="ko-KR" altLang="en-US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</a:t>
                      </a:r>
                      <a:r>
                        <a:rPr lang="ko-KR" altLang="en-US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2" name="도형 6"/>
          <p:cNvSpPr>
            <a:spLocks/>
          </p:cNvSpPr>
          <p:nvPr/>
        </p:nvSpPr>
        <p:spPr>
          <a:xfrm>
            <a:off x="2193522" y="2712715"/>
            <a:ext cx="830814" cy="212229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3744417" y="4144639"/>
            <a:ext cx="6283822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10021888" y="4882827"/>
            <a:ext cx="1576387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021638" y="-3548063"/>
            <a:ext cx="369888" cy="7967663"/>
            <a:chOff x="11783838" y="678528"/>
            <a:chExt cx="370104" cy="5198743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18" name="도형 6"/>
          <p:cNvSpPr>
            <a:spLocks/>
          </p:cNvSpPr>
          <p:nvPr/>
        </p:nvSpPr>
        <p:spPr>
          <a:xfrm>
            <a:off x="3024336" y="3455664"/>
            <a:ext cx="720080" cy="212229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 smtClean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개발 환경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58207" y="2595206"/>
              <a:ext cx="4575152" cy="3015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Visual Studio 2019, SSMS 18</a:t>
              </a:r>
              <a:r>
                <a:rPr kumimoji="0" lang="en-US" altLang="ko-KR" sz="1600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/>
              </a:r>
              <a:br>
                <a:rPr kumimoji="0" lang="en-US" altLang="ko-KR" sz="1600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 smtClean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C#, SQL, HTML</a:t>
              </a:r>
              <a:br>
                <a:rPr kumimoji="0" lang="en-US" altLang="ko-KR" sz="14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b="1" dirty="0" smtClean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프레임워크</a:t>
              </a:r>
              <a:r>
                <a:rPr kumimoji="0" lang="en-US" altLang="ko-KR" sz="16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/>
              </a:r>
              <a:br>
                <a:rPr kumimoji="0" lang="en-US" altLang="ko-KR" sz="16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en-US" altLang="ko-KR" sz="16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en-US" altLang="ko-KR" sz="14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.NET Framework v4.7.2, </a:t>
              </a:r>
              <a:r>
                <a:rPr kumimoji="0" lang="en-US" altLang="ko-KR" sz="14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ASP.NET,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</a:t>
              </a:r>
              <a:r>
                <a:rPr kumimoji="0" lang="en-US" altLang="ko-KR" sz="1400" b="1" dirty="0" err="1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DevExpress</a:t>
              </a:r>
              <a:r>
                <a:rPr kumimoji="0" lang="en-US" altLang="ko-KR" sz="14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en-US" altLang="ko-KR" sz="1600" b="1" dirty="0" err="1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Bootstarp</a:t>
              </a:r>
              <a:r>
                <a:rPr kumimoji="0" lang="en-US" altLang="ko-KR" sz="1600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/>
              </a:r>
              <a:br>
                <a:rPr kumimoji="0" lang="en-US" altLang="ko-KR" sz="1600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 smtClean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: </a:t>
              </a:r>
              <a:r>
                <a:rPr kumimoji="0" lang="en-US" altLang="ko-KR" sz="14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GitHub, Azure</a:t>
              </a: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B2496A38-8E1D-4299-BFF9-374A968C4A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90" y="2896308"/>
            <a:ext cx="1271328" cy="136631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9F3A1B1E-5EF1-42C7-9638-3125FC5C6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490" y="2973836"/>
            <a:ext cx="1494059" cy="1211255"/>
          </a:xfrm>
          <a:prstGeom prst="rect">
            <a:avLst/>
          </a:prstGeom>
          <a:solidFill>
            <a:schemeClr val="bg1"/>
          </a:solidFill>
          <a:ln w="69850" cap="rnd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C290705-EEBE-4655-BB8F-B7C430494E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490" y="4434874"/>
            <a:ext cx="1489130" cy="148913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90" y="4534436"/>
            <a:ext cx="1343222" cy="13432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 구성도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5E4E9-743C-4D8F-A0A5-CD491574D3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17" y="2113542"/>
            <a:ext cx="10050740" cy="4451956"/>
          </a:xfrm>
          <a:prstGeom prst="rect">
            <a:avLst/>
          </a:prstGeom>
        </p:spPr>
      </p:pic>
      <p:sp>
        <p:nvSpPr>
          <p:cNvPr id="14" name="양쪽 모서리가 둥근 사각형 26">
            <a:extLst>
              <a:ext uri="{FF2B5EF4-FFF2-40B4-BE49-F238E27FC236}">
                <a16:creationId xmlns:a16="http://schemas.microsoft.com/office/drawing/2014/main" id="{C0968837-0C61-4FB8-BDF7-7770EA7E7F62}"/>
              </a:ext>
            </a:extLst>
          </p:cNvPr>
          <p:cNvSpPr/>
          <p:nvPr/>
        </p:nvSpPr>
        <p:spPr bwMode="auto">
          <a:xfrm flipH="1">
            <a:off x="8547598" y="246061"/>
            <a:ext cx="1328738" cy="369888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/>
              </a:gs>
              <a:gs pos="100000">
                <a:schemeClr val="tx1"/>
              </a:gs>
              <a:gs pos="51000">
                <a:schemeClr val="bg1">
                  <a:lumMod val="50000"/>
                </a:schemeClr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제안</a:t>
            </a:r>
            <a:r>
              <a:rPr kumimoji="0" lang="en-US" altLang="ko-KR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내용</a:t>
            </a:r>
          </a:p>
        </p:txBody>
      </p:sp>
      <p:sp>
        <p:nvSpPr>
          <p:cNvPr id="15" name="양쪽 모서리가 둥근 사각형 27">
            <a:extLst>
              <a:ext uri="{FF2B5EF4-FFF2-40B4-BE49-F238E27FC236}">
                <a16:creationId xmlns:a16="http://schemas.microsoft.com/office/drawing/2014/main" id="{73AEA8B0-A8FB-4953-B6FB-DDE766B736D0}"/>
              </a:ext>
            </a:extLst>
          </p:cNvPr>
          <p:cNvSpPr/>
          <p:nvPr/>
        </p:nvSpPr>
        <p:spPr bwMode="auto">
          <a:xfrm flipH="1">
            <a:off x="9725522" y="246061"/>
            <a:ext cx="1323975" cy="3698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  <a:endParaRPr kumimoji="0" lang="ko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1894F45-5F75-43F3-85D7-5A3D56CC235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16578" y="-3553618"/>
            <a:ext cx="369889" cy="7969247"/>
            <a:chOff x="11783835" y="678528"/>
            <a:chExt cx="370109" cy="5198744"/>
          </a:xfrm>
        </p:grpSpPr>
        <p:sp>
          <p:nvSpPr>
            <p:cNvPr id="22" name="양쪽 모서리가 둥근 사각형 21">
              <a:extLst>
                <a:ext uri="{FF2B5EF4-FFF2-40B4-BE49-F238E27FC236}">
                  <a16:creationId xmlns:a16="http://schemas.microsoft.com/office/drawing/2014/main" id="{6CE5C39C-234F-4352-8CF3-D9BF9CA4AF51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>
              <a:extLst>
                <a:ext uri="{FF2B5EF4-FFF2-40B4-BE49-F238E27FC236}">
                  <a16:creationId xmlns:a16="http://schemas.microsoft.com/office/drawing/2014/main" id="{4FDDC869-E316-4B8F-9758-F19340647689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>
              <a:extLst>
                <a:ext uri="{FF2B5EF4-FFF2-40B4-BE49-F238E27FC236}">
                  <a16:creationId xmlns:a16="http://schemas.microsoft.com/office/drawing/2014/main" id="{36FF6795-0DD7-4000-94CA-B1CE2FCB597F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>
              <a:extLst>
                <a:ext uri="{FF2B5EF4-FFF2-40B4-BE49-F238E27FC236}">
                  <a16:creationId xmlns:a16="http://schemas.microsoft.com/office/drawing/2014/main" id="{99ED71D4-7BA1-4736-9D7C-203802741C3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>
              <a:extLst>
                <a:ext uri="{FF2B5EF4-FFF2-40B4-BE49-F238E27FC236}">
                  <a16:creationId xmlns:a16="http://schemas.microsoft.com/office/drawing/2014/main" id="{2F1401DA-9700-4953-99FB-32745C08399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>
              <a:extLst>
                <a:ext uri="{FF2B5EF4-FFF2-40B4-BE49-F238E27FC236}">
                  <a16:creationId xmlns:a16="http://schemas.microsoft.com/office/drawing/2014/main" id="{DC533879-D92A-4062-A0E8-B946747C11E5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>
              <a:extLst>
                <a:ext uri="{FF2B5EF4-FFF2-40B4-BE49-F238E27FC236}">
                  <a16:creationId xmlns:a16="http://schemas.microsoft.com/office/drawing/2014/main" id="{07D79157-803D-4B0C-8BA5-79A8839B7302}"/>
                </a:ext>
              </a:extLst>
            </p:cNvPr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048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 설계서</a:t>
            </a:r>
            <a:endParaRPr kumimoji="0" lang="ar-SA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425824" y="2132548"/>
            <a:ext cx="8452644" cy="4623437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8974683" y="2166723"/>
            <a:ext cx="30971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0" indent="0" eaLnBrk="1" latinLnBrk="1" hangingPunct="1">
              <a:defRPr/>
            </a:pPr>
            <a:r>
              <a:rPr kumimoji="0"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en-US" altLang="ko-KR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MES </a:t>
            </a: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프로세스를 구현하기 위한 화면들을 디자인</a:t>
            </a:r>
            <a:r>
              <a:rPr kumimoji="0"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및 설계</a:t>
            </a:r>
            <a:endParaRPr kumimoji="0"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3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36" name="양쪽 모서리가 둥근 사각형 35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37" name="양쪽 모서리가 둥근 사각형 36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38" name="양쪽 모서리가 둥근 사각형 37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39" name="양쪽 모서리가 둥근 사각형 38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42" name="양쪽 모서리가 둥근 사각형 41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4" y="2166723"/>
            <a:ext cx="8446877" cy="450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33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425824" y="2132548"/>
            <a:ext cx="8452644" cy="4623437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8974683" y="2166723"/>
            <a:ext cx="30971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Tx/>
              <a:buChar char="-"/>
            </a:pP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설계서를 </a:t>
            </a:r>
            <a:r>
              <a:rPr kumimoji="0"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기반으로 </a:t>
            </a: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설계한 각 화면들의 </a:t>
            </a:r>
            <a:r>
              <a:rPr kumimoji="0"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역할 </a:t>
            </a: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정의</a:t>
            </a:r>
            <a:endParaRPr kumimoji="0"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 정의서</a:t>
            </a:r>
            <a:endParaRPr kumimoji="0" lang="ar-SA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3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36" name="양쪽 모서리가 둥근 사각형 35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37" name="양쪽 모서리가 둥근 사각형 36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38" name="양쪽 모서리가 둥근 사각형 37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39" name="양쪽 모서리가 둥근 사각형 38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42" name="양쪽 모서리가 둥근 사각형 41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70" y="2148866"/>
            <a:ext cx="7563480" cy="460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15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452</Words>
  <Application>Microsoft Office PowerPoint</Application>
  <PresentationFormat>사용자 지정</PresentationFormat>
  <Paragraphs>212</Paragraphs>
  <Slides>16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굴림</vt:lpstr>
      <vt:lpstr>나눔고딕</vt:lpstr>
      <vt:lpstr>나눔스퀘어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이승원</cp:lastModifiedBy>
  <cp:revision>58</cp:revision>
  <dcterms:created xsi:type="dcterms:W3CDTF">2019-08-26T09:16:45Z</dcterms:created>
  <dcterms:modified xsi:type="dcterms:W3CDTF">2023-02-12T16:22:06Z</dcterms:modified>
</cp:coreProperties>
</file>